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24384000" cy="13716000"/>
  <p:notesSz cx="6858000" cy="9144000"/>
  <p:embeddedFontLst>
    <p:embeddedFont>
      <p:font typeface="Montserrat Bold" pitchFamily="2" charset="77"/>
      <p:bold r:id="rId11"/>
      <p:italic r:id="rId12"/>
      <p:boldItalic r:id="rId13"/>
    </p:embeddedFont>
    <p:embeddedFont>
      <p:font typeface="Montserrat Medium" pitchFamily="2" charset="77"/>
      <p:regular r:id="rId14"/>
      <p:italic r:id="rId15"/>
    </p:embeddedFont>
    <p:embeddedFont>
      <p:font typeface="Montserrat-BoldItalic" pitchFamily="2" charset="77"/>
      <p:bold r:id="rId16"/>
      <p:italic r:id="rId17"/>
      <p:boldItalic r:id="rId18"/>
    </p:embeddedFont>
    <p:embeddedFont>
      <p:font typeface="Montserrat-Italic" pitchFamily="2" charset="77"/>
      <p:italic r:id="rId19"/>
    </p:embeddedFont>
    <p:embeddedFont>
      <p:font typeface="Tw Cen MT" panose="020B0602020104020603" pitchFamily="34" charset="77"/>
      <p:regular r:id="rId20"/>
      <p:bold r:id="rId21"/>
      <p:italic r:id="rId22"/>
      <p:boldItalic r:id="rId23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586"/>
    <p:restoredTop sz="94694"/>
  </p:normalViewPr>
  <p:slideViewPr>
    <p:cSldViewPr snapToGrid="0" snapToObjects="1">
      <p:cViewPr varScale="1">
        <p:scale>
          <a:sx n="60" d="100"/>
          <a:sy n="60" d="100"/>
        </p:scale>
        <p:origin x="1312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tableStyles" Target="tableStyles.xml"/></Relationships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4833937" y="7090171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4833937" y="8947546"/>
            <a:ext cx="14716126" cy="64770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4833937" y="5997575"/>
            <a:ext cx="14716126" cy="863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6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3047999" y="0"/>
            <a:ext cx="18288001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sz="half" idx="13"/>
          </p:nvPr>
        </p:nvSpPr>
        <p:spPr>
          <a:xfrm>
            <a:off x="5334000" y="946546"/>
            <a:ext cx="13716001" cy="830461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4833937" y="11465718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12495609" y="892968"/>
            <a:ext cx="7500938" cy="1155501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4387453" y="6643687"/>
            <a:ext cx="7500938" cy="5786438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quarter" idx="13"/>
          </p:nvPr>
        </p:nvSpPr>
        <p:spPr>
          <a:xfrm>
            <a:off x="12495609" y="3643312"/>
            <a:ext cx="7500938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quarter" idx="1"/>
          </p:nvPr>
        </p:nvSpPr>
        <p:spPr>
          <a:xfrm>
            <a:off x="4387453" y="3643312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4500"/>
              </a:spcBef>
              <a:defRPr sz="3800"/>
            </a:lvl1pPr>
            <a:lvl2pPr marL="808264" indent="-465364">
              <a:spcBef>
                <a:spcPts val="4500"/>
              </a:spcBef>
              <a:defRPr sz="3800"/>
            </a:lvl2pPr>
            <a:lvl3pPr marL="1151164" indent="-465364">
              <a:spcBef>
                <a:spcPts val="4500"/>
              </a:spcBef>
              <a:defRPr sz="3800"/>
            </a:lvl3pPr>
            <a:lvl4pPr marL="1494064" indent="-465364">
              <a:spcBef>
                <a:spcPts val="4500"/>
              </a:spcBef>
              <a:defRPr sz="3800"/>
            </a:lvl4pPr>
            <a:lvl5pPr marL="1836964" indent="-465364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3076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12495609" y="7161609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12495609" y="1250156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4387453" y="1250156"/>
            <a:ext cx="7500938" cy="1121568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4387453" y="3643312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2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11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055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500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944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389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833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278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722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167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esignthinkmakebreakrepeat.com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DDF20EA-D058-8040-BA37-61CDC2E0FDC7}"/>
              </a:ext>
            </a:extLst>
          </p:cNvPr>
          <p:cNvGrpSpPr/>
          <p:nvPr/>
        </p:nvGrpSpPr>
        <p:grpSpPr>
          <a:xfrm>
            <a:off x="-21600" y="-59237"/>
            <a:ext cx="24442002" cy="13320490"/>
            <a:chOff x="-22552" y="-59237"/>
            <a:chExt cx="24442002" cy="13320490"/>
          </a:xfrm>
        </p:grpSpPr>
        <p:pic>
          <p:nvPicPr>
            <p:cNvPr id="119" name="Mindmapping.jpg"/>
            <p:cNvPicPr>
              <a:picLocks noChangeAspect="1"/>
            </p:cNvPicPr>
            <p:nvPr/>
          </p:nvPicPr>
          <p:blipFill>
            <a:blip r:embed="rId2"/>
            <a:srcRect t="19040" b="19040"/>
            <a:stretch>
              <a:fillRect/>
            </a:stretch>
          </p:blipFill>
          <p:spPr>
            <a:xfrm>
              <a:off x="-22552" y="-12382"/>
              <a:ext cx="24419839" cy="1133688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20" name="Shape 120"/>
            <p:cNvSpPr/>
            <p:nvPr/>
          </p:nvSpPr>
          <p:spPr>
            <a:xfrm>
              <a:off x="585599" y="11962671"/>
              <a:ext cx="6798083" cy="1019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l">
                <a:defRPr sz="57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>
                  <a:solidFill>
                    <a:srgbClr val="EE5150"/>
                  </a:solidFill>
                </a:rPr>
                <a:t>TURN TO: </a:t>
              </a:r>
              <a:r>
                <a:t>Page 88</a:t>
              </a:r>
            </a:p>
          </p:txBody>
        </p:sp>
        <p:sp>
          <p:nvSpPr>
            <p:cNvPr id="121" name="Shape 121"/>
            <p:cNvSpPr/>
            <p:nvPr/>
          </p:nvSpPr>
          <p:spPr>
            <a:xfrm>
              <a:off x="-11196" y="-59237"/>
              <a:ext cx="24406392" cy="11221231"/>
            </a:xfrm>
            <a:prstGeom prst="rect">
              <a:avLst/>
            </a:prstGeom>
            <a:solidFill>
              <a:srgbClr val="000000">
                <a:alpha val="30000"/>
              </a:srgbClr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>
              <a:off x="13058" y="11257466"/>
              <a:ext cx="24406392" cy="1"/>
            </a:xfrm>
            <a:prstGeom prst="line">
              <a:avLst/>
            </a:prstGeom>
            <a:ln w="203200">
              <a:solidFill>
                <a:srgbClr val="FF283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>
              <a:off x="17156874" y="12508777"/>
              <a:ext cx="6707760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Tom Henderson,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https://www.flickr.com/photos/infrarad/224075209/</a:t>
              </a:r>
            </a:p>
          </p:txBody>
        </p:sp>
        <p:sp>
          <p:nvSpPr>
            <p:cNvPr id="124" name="Shape 124"/>
            <p:cNvSpPr/>
            <p:nvPr/>
          </p:nvSpPr>
          <p:spPr>
            <a:xfrm>
              <a:off x="-11907" y="1730111"/>
              <a:ext cx="17426085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 rot="5400000">
              <a:off x="16884000" y="2255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6" name="Shape 126"/>
            <p:cNvSpPr/>
            <p:nvPr/>
          </p:nvSpPr>
          <p:spPr>
            <a:xfrm>
              <a:off x="643885" y="833235"/>
              <a:ext cx="16388463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 err="1"/>
                <a:t>Mindmapping</a:t>
              </a:r>
              <a:endParaRPr sz="16000" spc="-319" dirty="0"/>
            </a:p>
          </p:txBody>
        </p:sp>
        <p:sp>
          <p:nvSpPr>
            <p:cNvPr id="127" name="Shape 127"/>
            <p:cNvSpPr/>
            <p:nvPr/>
          </p:nvSpPr>
          <p:spPr>
            <a:xfrm>
              <a:off x="1205292" y="7275075"/>
              <a:ext cx="11540034" cy="3038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/>
            <a:p>
              <a:pPr algn="l">
                <a:defRPr sz="5700" i="1">
                  <a:solidFill>
                    <a:srgbClr val="FFFFFF"/>
                  </a:solidFill>
                  <a:latin typeface="Palatino"/>
                  <a:ea typeface="Palatino"/>
                  <a:cs typeface="Palatino"/>
                  <a:sym typeface="Palatino"/>
                </a:defRPr>
              </a:pPr>
              <a:r>
                <a:t>Making a snapshot of connections </a:t>
              </a:r>
            </a:p>
            <a:p>
              <a:pPr algn="l">
                <a:defRPr sz="5700" i="1">
                  <a:solidFill>
                    <a:srgbClr val="FFFFFF"/>
                  </a:solidFill>
                  <a:latin typeface="Palatino"/>
                  <a:ea typeface="Palatino"/>
                  <a:cs typeface="Palatino"/>
                  <a:sym typeface="Palatino"/>
                </a:defRPr>
              </a:pPr>
              <a:r>
                <a:rPr dirty="0"/>
                <a:t>and relationships </a:t>
              </a:r>
            </a:p>
          </p:txBody>
        </p:sp>
        <p:sp>
          <p:nvSpPr>
            <p:cNvPr id="128" name="Shape 128"/>
            <p:cNvSpPr/>
            <p:nvPr/>
          </p:nvSpPr>
          <p:spPr>
            <a:xfrm>
              <a:off x="8240" y="4495128"/>
              <a:ext cx="20434390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29" name="Shape 129"/>
            <p:cNvSpPr/>
            <p:nvPr/>
          </p:nvSpPr>
          <p:spPr>
            <a:xfrm rot="5400000">
              <a:off x="19912958" y="5020288"/>
              <a:ext cx="2321715" cy="12713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504899" y="3489173"/>
              <a:ext cx="21204614" cy="275415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anchor="ctr">
              <a:spAutoFit/>
            </a:bodyPr>
            <a:lstStyle/>
            <a:p>
              <a:pPr lvl="3" algn="l" defTabSz="642937">
                <a:lnSpc>
                  <a:spcPts val="26000"/>
                </a:lnSpc>
                <a:defRPr sz="8000" b="0" spc="-159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7200" dirty="0"/>
                <a:t>(Who, What, When, Where, Why, How)</a:t>
              </a:r>
            </a:p>
          </p:txBody>
        </p:sp>
      </p:grp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51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4047CC4-C8B1-FD41-8058-3BC93B9A92DA}"/>
              </a:ext>
            </a:extLst>
          </p:cNvPr>
          <p:cNvGrpSpPr/>
          <p:nvPr/>
        </p:nvGrpSpPr>
        <p:grpSpPr>
          <a:xfrm>
            <a:off x="-254236" y="-1137573"/>
            <a:ext cx="24118870" cy="14246426"/>
            <a:chOff x="-254236" y="-1137573"/>
            <a:chExt cx="24118870" cy="14246426"/>
          </a:xfrm>
        </p:grpSpPr>
        <p:sp>
          <p:nvSpPr>
            <p:cNvPr id="132" name="Shape 132"/>
            <p:cNvSpPr/>
            <p:nvPr/>
          </p:nvSpPr>
          <p:spPr>
            <a:xfrm>
              <a:off x="-4560" y="-257"/>
              <a:ext cx="19547675" cy="5141620"/>
            </a:xfrm>
            <a:prstGeom prst="rect">
              <a:avLst/>
            </a:prstGeom>
            <a:solidFill>
              <a:srgbClr val="FFFFFF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33" name="Shape 133"/>
            <p:cNvSpPr/>
            <p:nvPr/>
          </p:nvSpPr>
          <p:spPr>
            <a:xfrm rot="5400000">
              <a:off x="18101133" y="1429342"/>
              <a:ext cx="5169185" cy="22824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DFFFD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4" name="Shape 134"/>
            <p:cNvSpPr/>
            <p:nvPr/>
          </p:nvSpPr>
          <p:spPr>
            <a:xfrm>
              <a:off x="-254236" y="-1137573"/>
              <a:ext cx="20174027" cy="579645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EE5150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 err="1"/>
                <a:t>Mindmapping</a:t>
              </a:r>
              <a:endParaRPr lang="en-AU" sz="16000" spc="-319" dirty="0"/>
            </a:p>
            <a:p>
              <a:pPr lvl="3" algn="l" defTabSz="642937">
                <a:defRPr sz="8000" b="0" spc="-159">
                  <a:solidFill>
                    <a:srgbClr val="EE5150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lang="en-AU" sz="7200" dirty="0"/>
                <a:t>(Who, What, When, Where, Why, How)</a:t>
              </a:r>
            </a:p>
          </p:txBody>
        </p:sp>
        <p:sp>
          <p:nvSpPr>
            <p:cNvPr id="135" name="Shape 135"/>
            <p:cNvSpPr/>
            <p:nvPr/>
          </p:nvSpPr>
          <p:spPr>
            <a:xfrm>
              <a:off x="18745136" y="12661177"/>
              <a:ext cx="5119498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>
                  <a:solidFill>
                    <a:srgbClr val="FFFFFF"/>
                  </a:solidFill>
                </a:rPr>
                <a:t>Image Attribution: Lorum ipsum dolor</a:t>
              </a:r>
              <a:r>
                <a:t> </a:t>
              </a:r>
            </a:p>
          </p:txBody>
        </p:sp>
      </p:grpSp>
      <p:sp>
        <p:nvSpPr>
          <p:cNvPr id="136" name="Shape 136"/>
          <p:cNvSpPr/>
          <p:nvPr/>
        </p:nvSpPr>
        <p:spPr>
          <a:xfrm>
            <a:off x="688027" y="5976336"/>
            <a:ext cx="3419298" cy="981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457200">
              <a:lnSpc>
                <a:spcPts val="7500"/>
              </a:lnSpc>
              <a:defRPr sz="5400" b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r>
              <a:t>Example: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151" name="Shape 151"/>
          <p:cNvSpPr/>
          <p:nvPr/>
        </p:nvSpPr>
        <p:spPr>
          <a:xfrm>
            <a:off x="19369023" y="10470228"/>
            <a:ext cx="4937177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152" name="Shape 152"/>
          <p:cNvSpPr/>
          <p:nvPr/>
        </p:nvSpPr>
        <p:spPr>
          <a:xfrm>
            <a:off x="153602" y="11114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161" name="Shape 161"/>
          <p:cNvSpPr/>
          <p:nvPr/>
        </p:nvSpPr>
        <p:spPr>
          <a:xfrm>
            <a:off x="755853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 </a:t>
            </a:r>
          </a:p>
        </p:txBody>
      </p:sp>
      <p:sp>
        <p:nvSpPr>
          <p:cNvPr id="162" name="Shape 162"/>
          <p:cNvSpPr/>
          <p:nvPr/>
        </p:nvSpPr>
        <p:spPr>
          <a:xfrm>
            <a:off x="14171910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5B82CCF-B165-B743-9381-B5F4A3FE2091}"/>
              </a:ext>
            </a:extLst>
          </p:cNvPr>
          <p:cNvGrpSpPr/>
          <p:nvPr/>
        </p:nvGrpSpPr>
        <p:grpSpPr>
          <a:xfrm>
            <a:off x="-39958" y="-127782"/>
            <a:ext cx="24502917" cy="13389035"/>
            <a:chOff x="-39958" y="-127782"/>
            <a:chExt cx="24502917" cy="13389035"/>
          </a:xfrm>
        </p:grpSpPr>
        <p:pic>
          <p:nvPicPr>
            <p:cNvPr id="138" name="Mindmapping.jpg"/>
            <p:cNvPicPr>
              <a:picLocks noChangeAspect="1"/>
            </p:cNvPicPr>
            <p:nvPr/>
          </p:nvPicPr>
          <p:blipFill>
            <a:blip r:embed="rId2"/>
            <a:srcRect t="29762" b="29762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39" name="Shape 139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0" name="Shape 140"/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1" name="Shape 141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88</a:t>
              </a:r>
            </a:p>
          </p:txBody>
        </p:sp>
        <p:sp>
          <p:nvSpPr>
            <p:cNvPr id="143" name="Shape 143"/>
            <p:cNvSpPr/>
            <p:nvPr/>
          </p:nvSpPr>
          <p:spPr>
            <a:xfrm>
              <a:off x="1372043" y="661409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create a mind map step-by-step, using the WWWWWH framework, in order to build up a quick overview of your problem area. Your finished mind map will serve as a reference for ideation and future design work. </a:t>
              </a:r>
            </a:p>
          </p:txBody>
        </p:sp>
        <p:sp>
          <p:nvSpPr>
            <p:cNvPr id="144" name="Shape 144"/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>
              <a:off x="20557296" y="3446508"/>
              <a:ext cx="3664586" cy="1730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Pen, paper,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 coloured pencils </a:t>
              </a:r>
              <a:endParaRPr sz="1200" b="1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147" name="Shape 147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49" name="Shape 149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53" name="Shape 153"/>
            <p:cNvSpPr/>
            <p:nvPr/>
          </p:nvSpPr>
          <p:spPr>
            <a:xfrm>
              <a:off x="-6795" y="632249"/>
              <a:ext cx="15465404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54" name="Shape 154"/>
            <p:cNvSpPr/>
            <p:nvPr/>
          </p:nvSpPr>
          <p:spPr>
            <a:xfrm rot="5400000">
              <a:off x="14932590" y="1157410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>
              <a:off x="655277" y="-127782"/>
              <a:ext cx="15385148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 err="1"/>
                <a:t>Mindmapping</a:t>
              </a:r>
              <a:endParaRPr dirty="0"/>
            </a:p>
          </p:txBody>
        </p:sp>
        <p:sp>
          <p:nvSpPr>
            <p:cNvPr id="156" name="Shape 156"/>
            <p:cNvSpPr/>
            <p:nvPr/>
          </p:nvSpPr>
          <p:spPr>
            <a:xfrm>
              <a:off x="-39958" y="3219466"/>
              <a:ext cx="14252179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57" name="Shape 157"/>
            <p:cNvSpPr/>
            <p:nvPr/>
          </p:nvSpPr>
          <p:spPr>
            <a:xfrm rot="5400000">
              <a:off x="13662054" y="3750134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58" name="Shape 158"/>
            <p:cNvSpPr/>
            <p:nvPr/>
          </p:nvSpPr>
          <p:spPr>
            <a:xfrm>
              <a:off x="706792" y="3027121"/>
              <a:ext cx="12687606" cy="11684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5400"/>
                </a:lnSpc>
                <a:defRPr sz="7500" b="0" spc="-15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WWWWWH</a:t>
              </a:r>
            </a:p>
          </p:txBody>
        </p:sp>
        <p:sp>
          <p:nvSpPr>
            <p:cNvPr id="159" name="Shape 159"/>
            <p:cNvSpPr/>
            <p:nvPr/>
          </p:nvSpPr>
          <p:spPr>
            <a:xfrm>
              <a:off x="8091589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60" name="Shape 160"/>
            <p:cNvSpPr/>
            <p:nvPr/>
          </p:nvSpPr>
          <p:spPr>
            <a:xfrm>
              <a:off x="1470496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63" name="Shape 163"/>
            <p:cNvSpPr/>
            <p:nvPr/>
          </p:nvSpPr>
          <p:spPr>
            <a:xfrm>
              <a:off x="17156874" y="12508777"/>
              <a:ext cx="6707760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Tom Henderson,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https://www.flickr.com/photos/infrarad/224075209/</a:t>
              </a:r>
            </a:p>
          </p:txBody>
        </p:sp>
      </p:grp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178" name="Shape 178"/>
          <p:cNvSpPr/>
          <p:nvPr/>
        </p:nvSpPr>
        <p:spPr>
          <a:xfrm>
            <a:off x="19369023" y="10470228"/>
            <a:ext cx="4937177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179" name="Shape 179"/>
          <p:cNvSpPr/>
          <p:nvPr/>
        </p:nvSpPr>
        <p:spPr>
          <a:xfrm>
            <a:off x="6766978" y="11114347"/>
            <a:ext cx="3687763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188" name="Shape 188"/>
          <p:cNvSpPr/>
          <p:nvPr/>
        </p:nvSpPr>
        <p:spPr>
          <a:xfrm>
            <a:off x="755853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 </a:t>
            </a:r>
          </a:p>
        </p:txBody>
      </p:sp>
      <p:sp>
        <p:nvSpPr>
          <p:cNvPr id="189" name="Shape 189"/>
          <p:cNvSpPr/>
          <p:nvPr/>
        </p:nvSpPr>
        <p:spPr>
          <a:xfrm>
            <a:off x="14171910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243D194-C15C-A940-B7AB-7DBEA0C1BA5C}"/>
              </a:ext>
            </a:extLst>
          </p:cNvPr>
          <p:cNvGrpSpPr/>
          <p:nvPr/>
        </p:nvGrpSpPr>
        <p:grpSpPr>
          <a:xfrm>
            <a:off x="-39958" y="-127782"/>
            <a:ext cx="24502917" cy="13389035"/>
            <a:chOff x="-39958" y="-127782"/>
            <a:chExt cx="24502917" cy="13389035"/>
          </a:xfrm>
        </p:grpSpPr>
        <p:pic>
          <p:nvPicPr>
            <p:cNvPr id="165" name="Mindmapping.jpg"/>
            <p:cNvPicPr>
              <a:picLocks noChangeAspect="1"/>
            </p:cNvPicPr>
            <p:nvPr/>
          </p:nvPicPr>
          <p:blipFill>
            <a:blip r:embed="rId2"/>
            <a:srcRect t="29762" b="29762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66" name="Shape 166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68" name="Shape 168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0" name="Shape 170"/>
            <p:cNvSpPr/>
            <p:nvPr/>
          </p:nvSpPr>
          <p:spPr>
            <a:xfrm>
              <a:off x="1372043" y="661409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create a mind map step-by-step, using the WWWWWH framework, in order to build up a quick overview of your problem area. Your finished mind map will serve as a reference for ideation and future design work. </a:t>
              </a:r>
            </a:p>
          </p:txBody>
        </p:sp>
        <p:sp>
          <p:nvSpPr>
            <p:cNvPr id="172" name="Shape 172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73" name="Shape 173"/>
            <p:cNvSpPr/>
            <p:nvPr/>
          </p:nvSpPr>
          <p:spPr>
            <a:xfrm>
              <a:off x="20557296" y="3446508"/>
              <a:ext cx="3664586" cy="1730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Pen, paper,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 coloured pencils </a:t>
              </a:r>
              <a:endParaRPr sz="1200" b="1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174" name="Shape 174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5" name="Shape 175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76" name="Shape 176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80" name="Shape 180"/>
            <p:cNvSpPr/>
            <p:nvPr/>
          </p:nvSpPr>
          <p:spPr>
            <a:xfrm>
              <a:off x="-6795" y="632249"/>
              <a:ext cx="15465404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81" name="Shape 181"/>
            <p:cNvSpPr/>
            <p:nvPr/>
          </p:nvSpPr>
          <p:spPr>
            <a:xfrm rot="5400000">
              <a:off x="14932590" y="1157410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83" name="Shape 183"/>
            <p:cNvSpPr/>
            <p:nvPr/>
          </p:nvSpPr>
          <p:spPr>
            <a:xfrm>
              <a:off x="-39958" y="3219466"/>
              <a:ext cx="14252179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84" name="Shape 184"/>
            <p:cNvSpPr/>
            <p:nvPr/>
          </p:nvSpPr>
          <p:spPr>
            <a:xfrm rot="5400000">
              <a:off x="13662054" y="3750134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86" name="Shape 186"/>
            <p:cNvSpPr/>
            <p:nvPr/>
          </p:nvSpPr>
          <p:spPr>
            <a:xfrm>
              <a:off x="8091589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87" name="Shape 187"/>
            <p:cNvSpPr/>
            <p:nvPr/>
          </p:nvSpPr>
          <p:spPr>
            <a:xfrm>
              <a:off x="1470496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90" name="Shape 190"/>
            <p:cNvSpPr/>
            <p:nvPr/>
          </p:nvSpPr>
          <p:spPr>
            <a:xfrm>
              <a:off x="17156874" y="12508777"/>
              <a:ext cx="6707760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Tom Henderson,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https://www.flickr.com/photos/infrarad/224075209/</a:t>
              </a:r>
            </a:p>
          </p:txBody>
        </p:sp>
        <p:sp>
          <p:nvSpPr>
            <p:cNvPr id="28" name="Shape 140">
              <a:extLst>
                <a:ext uri="{FF2B5EF4-FFF2-40B4-BE49-F238E27FC236}">
                  <a16:creationId xmlns:a16="http://schemas.microsoft.com/office/drawing/2014/main" id="{75D3C1A8-5A67-D84E-8987-07678163E7B4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9" name="Shape 142">
              <a:extLst>
                <a:ext uri="{FF2B5EF4-FFF2-40B4-BE49-F238E27FC236}">
                  <a16:creationId xmlns:a16="http://schemas.microsoft.com/office/drawing/2014/main" id="{CCE67BD2-F9AD-464C-89DE-57201B6B1DAA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88</a:t>
              </a:r>
            </a:p>
          </p:txBody>
        </p:sp>
        <p:sp>
          <p:nvSpPr>
            <p:cNvPr id="30" name="Shape 144">
              <a:extLst>
                <a:ext uri="{FF2B5EF4-FFF2-40B4-BE49-F238E27FC236}">
                  <a16:creationId xmlns:a16="http://schemas.microsoft.com/office/drawing/2014/main" id="{BC38BA30-DF34-6343-8B6D-C679FCACFC7A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" name="Shape 155">
              <a:extLst>
                <a:ext uri="{FF2B5EF4-FFF2-40B4-BE49-F238E27FC236}">
                  <a16:creationId xmlns:a16="http://schemas.microsoft.com/office/drawing/2014/main" id="{22A6CFEB-DB21-754B-9F26-2930BDCEDE0A}"/>
                </a:ext>
              </a:extLst>
            </p:cNvPr>
            <p:cNvSpPr/>
            <p:nvPr/>
          </p:nvSpPr>
          <p:spPr>
            <a:xfrm>
              <a:off x="655277" y="-127782"/>
              <a:ext cx="15385148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 err="1"/>
                <a:t>Mindmapping</a:t>
              </a:r>
              <a:endParaRPr dirty="0"/>
            </a:p>
          </p:txBody>
        </p:sp>
        <p:sp>
          <p:nvSpPr>
            <p:cNvPr id="32" name="Shape 158">
              <a:extLst>
                <a:ext uri="{FF2B5EF4-FFF2-40B4-BE49-F238E27FC236}">
                  <a16:creationId xmlns:a16="http://schemas.microsoft.com/office/drawing/2014/main" id="{5FB8D69A-C6E1-5C4A-8D24-75D6FDB08A8F}"/>
                </a:ext>
              </a:extLst>
            </p:cNvPr>
            <p:cNvSpPr/>
            <p:nvPr/>
          </p:nvSpPr>
          <p:spPr>
            <a:xfrm>
              <a:off x="706792" y="3027121"/>
              <a:ext cx="12687606" cy="11684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5400"/>
                </a:lnSpc>
                <a:defRPr sz="7500" b="0" spc="-15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WWWWWH</a:t>
              </a:r>
            </a:p>
          </p:txBody>
        </p:sp>
      </p:grp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05" name="Shape 205"/>
          <p:cNvSpPr/>
          <p:nvPr/>
        </p:nvSpPr>
        <p:spPr>
          <a:xfrm>
            <a:off x="19369023" y="10470228"/>
            <a:ext cx="4937177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06" name="Shape 206"/>
          <p:cNvSpPr/>
          <p:nvPr/>
        </p:nvSpPr>
        <p:spPr>
          <a:xfrm>
            <a:off x="13380353" y="11114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215" name="Shape 215"/>
          <p:cNvSpPr/>
          <p:nvPr/>
        </p:nvSpPr>
        <p:spPr>
          <a:xfrm>
            <a:off x="755853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 </a:t>
            </a:r>
          </a:p>
        </p:txBody>
      </p:sp>
      <p:sp>
        <p:nvSpPr>
          <p:cNvPr id="216" name="Shape 216"/>
          <p:cNvSpPr/>
          <p:nvPr/>
        </p:nvSpPr>
        <p:spPr>
          <a:xfrm>
            <a:off x="14171910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5F89AF0-C2DE-2746-BDD4-87D863F708C9}"/>
              </a:ext>
            </a:extLst>
          </p:cNvPr>
          <p:cNvGrpSpPr/>
          <p:nvPr/>
        </p:nvGrpSpPr>
        <p:grpSpPr>
          <a:xfrm>
            <a:off x="-39958" y="-127782"/>
            <a:ext cx="24502917" cy="13389035"/>
            <a:chOff x="-39958" y="-127782"/>
            <a:chExt cx="24502917" cy="13389035"/>
          </a:xfrm>
        </p:grpSpPr>
        <p:pic>
          <p:nvPicPr>
            <p:cNvPr id="192" name="Mindmapping.jpg"/>
            <p:cNvPicPr>
              <a:picLocks noChangeAspect="1"/>
            </p:cNvPicPr>
            <p:nvPr/>
          </p:nvPicPr>
          <p:blipFill>
            <a:blip r:embed="rId2"/>
            <a:srcRect t="29762" b="29762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93" name="Shape 193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95" name="Shape 195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97" name="Shape 197"/>
            <p:cNvSpPr/>
            <p:nvPr/>
          </p:nvSpPr>
          <p:spPr>
            <a:xfrm>
              <a:off x="1372043" y="661409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create a mind map step-by-step, using the WWWWWH framework, in order to build up a quick overview of your problem area. Your finished mind map will serve as a reference for ideation and future design work. </a:t>
              </a:r>
            </a:p>
          </p:txBody>
        </p:sp>
        <p:sp>
          <p:nvSpPr>
            <p:cNvPr id="199" name="Shape 199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00" name="Shape 200"/>
            <p:cNvSpPr/>
            <p:nvPr/>
          </p:nvSpPr>
          <p:spPr>
            <a:xfrm>
              <a:off x="20557296" y="3446508"/>
              <a:ext cx="3664586" cy="1730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Pen, paper,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 coloured pencils </a:t>
              </a:r>
              <a:endParaRPr sz="1200" b="1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201" name="Shape 201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2" name="Shape 202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03" name="Shape 203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07" name="Shape 207"/>
            <p:cNvSpPr/>
            <p:nvPr/>
          </p:nvSpPr>
          <p:spPr>
            <a:xfrm>
              <a:off x="-6795" y="632249"/>
              <a:ext cx="15465404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08" name="Shape 208"/>
            <p:cNvSpPr/>
            <p:nvPr/>
          </p:nvSpPr>
          <p:spPr>
            <a:xfrm rot="5400000">
              <a:off x="14932590" y="1157410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10" name="Shape 210"/>
            <p:cNvSpPr/>
            <p:nvPr/>
          </p:nvSpPr>
          <p:spPr>
            <a:xfrm>
              <a:off x="-39958" y="3219466"/>
              <a:ext cx="14252179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11" name="Shape 211"/>
            <p:cNvSpPr/>
            <p:nvPr/>
          </p:nvSpPr>
          <p:spPr>
            <a:xfrm rot="5400000">
              <a:off x="13662054" y="3750134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13" name="Shape 213"/>
            <p:cNvSpPr/>
            <p:nvPr/>
          </p:nvSpPr>
          <p:spPr>
            <a:xfrm>
              <a:off x="8091589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14" name="Shape 214"/>
            <p:cNvSpPr/>
            <p:nvPr/>
          </p:nvSpPr>
          <p:spPr>
            <a:xfrm>
              <a:off x="14704964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17" name="Shape 217"/>
            <p:cNvSpPr/>
            <p:nvPr/>
          </p:nvSpPr>
          <p:spPr>
            <a:xfrm>
              <a:off x="17156874" y="12508777"/>
              <a:ext cx="6707760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Tom Henderson,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https://www.flickr.com/photos/infrarad/224075209/</a:t>
              </a:r>
            </a:p>
          </p:txBody>
        </p:sp>
        <p:sp>
          <p:nvSpPr>
            <p:cNvPr id="28" name="Shape 140">
              <a:extLst>
                <a:ext uri="{FF2B5EF4-FFF2-40B4-BE49-F238E27FC236}">
                  <a16:creationId xmlns:a16="http://schemas.microsoft.com/office/drawing/2014/main" id="{297D1CAC-8423-2D44-BB0B-CB7BDB90E91A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9" name="Shape 142">
              <a:extLst>
                <a:ext uri="{FF2B5EF4-FFF2-40B4-BE49-F238E27FC236}">
                  <a16:creationId xmlns:a16="http://schemas.microsoft.com/office/drawing/2014/main" id="{4CF17DF7-19F7-034F-A760-1705331BB745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88</a:t>
              </a:r>
            </a:p>
          </p:txBody>
        </p:sp>
        <p:sp>
          <p:nvSpPr>
            <p:cNvPr id="30" name="Shape 144">
              <a:extLst>
                <a:ext uri="{FF2B5EF4-FFF2-40B4-BE49-F238E27FC236}">
                  <a16:creationId xmlns:a16="http://schemas.microsoft.com/office/drawing/2014/main" id="{9FB538F7-153D-7543-9ABB-27C1AD051222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" name="Shape 155">
              <a:extLst>
                <a:ext uri="{FF2B5EF4-FFF2-40B4-BE49-F238E27FC236}">
                  <a16:creationId xmlns:a16="http://schemas.microsoft.com/office/drawing/2014/main" id="{E04456FB-CA88-A44D-A3E2-C16F7032E7EA}"/>
                </a:ext>
              </a:extLst>
            </p:cNvPr>
            <p:cNvSpPr/>
            <p:nvPr/>
          </p:nvSpPr>
          <p:spPr>
            <a:xfrm>
              <a:off x="655277" y="-127782"/>
              <a:ext cx="15385148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 err="1"/>
                <a:t>Mindmapping</a:t>
              </a:r>
              <a:endParaRPr dirty="0"/>
            </a:p>
          </p:txBody>
        </p:sp>
        <p:sp>
          <p:nvSpPr>
            <p:cNvPr id="32" name="Shape 158">
              <a:extLst>
                <a:ext uri="{FF2B5EF4-FFF2-40B4-BE49-F238E27FC236}">
                  <a16:creationId xmlns:a16="http://schemas.microsoft.com/office/drawing/2014/main" id="{8B6F3118-50AE-C348-8676-896AC98FA6C6}"/>
                </a:ext>
              </a:extLst>
            </p:cNvPr>
            <p:cNvSpPr/>
            <p:nvPr/>
          </p:nvSpPr>
          <p:spPr>
            <a:xfrm>
              <a:off x="706792" y="3027121"/>
              <a:ext cx="12687606" cy="11684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5400"/>
                </a:lnSpc>
                <a:defRPr sz="7500" b="0" spc="-15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WWWWWH</a:t>
              </a:r>
            </a:p>
          </p:txBody>
        </p:sp>
      </p:grp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32" name="Shape 232"/>
          <p:cNvSpPr/>
          <p:nvPr/>
        </p:nvSpPr>
        <p:spPr>
          <a:xfrm>
            <a:off x="19369023" y="10470228"/>
            <a:ext cx="4937177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41" name="Shape 241"/>
          <p:cNvSpPr/>
          <p:nvPr/>
        </p:nvSpPr>
        <p:spPr>
          <a:xfrm>
            <a:off x="755853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 </a:t>
            </a:r>
          </a:p>
        </p:txBody>
      </p:sp>
      <p:sp>
        <p:nvSpPr>
          <p:cNvPr id="242" name="Shape 242"/>
          <p:cNvSpPr/>
          <p:nvPr/>
        </p:nvSpPr>
        <p:spPr>
          <a:xfrm>
            <a:off x="14171910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9DE9E11-4786-294D-88C2-BAFD60EE30F3}"/>
              </a:ext>
            </a:extLst>
          </p:cNvPr>
          <p:cNvGrpSpPr/>
          <p:nvPr/>
        </p:nvGrpSpPr>
        <p:grpSpPr>
          <a:xfrm>
            <a:off x="-39958" y="-127782"/>
            <a:ext cx="24502917" cy="13389035"/>
            <a:chOff x="-39958" y="-127782"/>
            <a:chExt cx="24502917" cy="13389035"/>
          </a:xfrm>
        </p:grpSpPr>
        <p:pic>
          <p:nvPicPr>
            <p:cNvPr id="219" name="Mindmapping.jpg"/>
            <p:cNvPicPr>
              <a:picLocks noChangeAspect="1"/>
            </p:cNvPicPr>
            <p:nvPr/>
          </p:nvPicPr>
          <p:blipFill>
            <a:blip r:embed="rId2"/>
            <a:srcRect t="29762" b="29762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20" name="Shape 220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2" name="Shape 222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4" name="Shape 224"/>
            <p:cNvSpPr/>
            <p:nvPr/>
          </p:nvSpPr>
          <p:spPr>
            <a:xfrm>
              <a:off x="1372043" y="661409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create a mind map step-by-step, using the WWWWWH framework, in order to build up a quick overview of your problem area. Your finished mind map will serve as a reference for ideation and future design work. </a:t>
              </a:r>
            </a:p>
          </p:txBody>
        </p:sp>
        <p:sp>
          <p:nvSpPr>
            <p:cNvPr id="226" name="Shape 226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27" name="Shape 227"/>
            <p:cNvSpPr/>
            <p:nvPr/>
          </p:nvSpPr>
          <p:spPr>
            <a:xfrm>
              <a:off x="20557296" y="3446508"/>
              <a:ext cx="3664586" cy="1730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Pen, paper,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 coloured pencils </a:t>
              </a:r>
              <a:endParaRPr sz="1200" b="1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228" name="Shape 228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9" name="Shape 229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30" name="Shape 230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33" name="Shape 233"/>
            <p:cNvSpPr/>
            <p:nvPr/>
          </p:nvSpPr>
          <p:spPr>
            <a:xfrm>
              <a:off x="-6795" y="632249"/>
              <a:ext cx="15465404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34" name="Shape 234"/>
            <p:cNvSpPr/>
            <p:nvPr/>
          </p:nvSpPr>
          <p:spPr>
            <a:xfrm rot="5400000">
              <a:off x="14932590" y="1157410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6" name="Shape 236"/>
            <p:cNvSpPr/>
            <p:nvPr/>
          </p:nvSpPr>
          <p:spPr>
            <a:xfrm>
              <a:off x="-39958" y="3219466"/>
              <a:ext cx="14252179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37" name="Shape 237"/>
            <p:cNvSpPr/>
            <p:nvPr/>
          </p:nvSpPr>
          <p:spPr>
            <a:xfrm rot="5400000">
              <a:off x="13662054" y="3750134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9" name="Shape 239"/>
            <p:cNvSpPr/>
            <p:nvPr/>
          </p:nvSpPr>
          <p:spPr>
            <a:xfrm>
              <a:off x="8091589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40" name="Shape 240"/>
            <p:cNvSpPr/>
            <p:nvPr/>
          </p:nvSpPr>
          <p:spPr>
            <a:xfrm>
              <a:off x="1470496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43" name="Shape 243"/>
            <p:cNvSpPr/>
            <p:nvPr/>
          </p:nvSpPr>
          <p:spPr>
            <a:xfrm>
              <a:off x="17156874" y="12508777"/>
              <a:ext cx="6707760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Tom Henderson,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https://www.flickr.com/photos/infrarad/224075209/</a:t>
              </a:r>
            </a:p>
          </p:txBody>
        </p:sp>
        <p:sp>
          <p:nvSpPr>
            <p:cNvPr id="28" name="Shape 140">
              <a:extLst>
                <a:ext uri="{FF2B5EF4-FFF2-40B4-BE49-F238E27FC236}">
                  <a16:creationId xmlns:a16="http://schemas.microsoft.com/office/drawing/2014/main" id="{1B76D8EA-44E5-BA41-829D-1D7C4ED278CA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9" name="Shape 142">
              <a:extLst>
                <a:ext uri="{FF2B5EF4-FFF2-40B4-BE49-F238E27FC236}">
                  <a16:creationId xmlns:a16="http://schemas.microsoft.com/office/drawing/2014/main" id="{EE851D14-E8ED-8F4D-BFE2-ED790C377177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88</a:t>
              </a:r>
            </a:p>
          </p:txBody>
        </p:sp>
        <p:sp>
          <p:nvSpPr>
            <p:cNvPr id="30" name="Shape 144">
              <a:extLst>
                <a:ext uri="{FF2B5EF4-FFF2-40B4-BE49-F238E27FC236}">
                  <a16:creationId xmlns:a16="http://schemas.microsoft.com/office/drawing/2014/main" id="{16853E9F-6CA4-1545-9E1C-6A8A806B4006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" name="Shape 155">
              <a:extLst>
                <a:ext uri="{FF2B5EF4-FFF2-40B4-BE49-F238E27FC236}">
                  <a16:creationId xmlns:a16="http://schemas.microsoft.com/office/drawing/2014/main" id="{D966CA6C-20FC-A945-8552-4951F41B3BD9}"/>
                </a:ext>
              </a:extLst>
            </p:cNvPr>
            <p:cNvSpPr/>
            <p:nvPr/>
          </p:nvSpPr>
          <p:spPr>
            <a:xfrm>
              <a:off x="655277" y="-127782"/>
              <a:ext cx="15385148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 err="1"/>
                <a:t>Mindmapping</a:t>
              </a:r>
              <a:endParaRPr dirty="0"/>
            </a:p>
          </p:txBody>
        </p:sp>
        <p:sp>
          <p:nvSpPr>
            <p:cNvPr id="32" name="Shape 158">
              <a:extLst>
                <a:ext uri="{FF2B5EF4-FFF2-40B4-BE49-F238E27FC236}">
                  <a16:creationId xmlns:a16="http://schemas.microsoft.com/office/drawing/2014/main" id="{4DD44423-F3B1-8045-9944-4668BC859B81}"/>
                </a:ext>
              </a:extLst>
            </p:cNvPr>
            <p:cNvSpPr/>
            <p:nvPr/>
          </p:nvSpPr>
          <p:spPr>
            <a:xfrm>
              <a:off x="706792" y="3027121"/>
              <a:ext cx="12687606" cy="11684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5400"/>
                </a:lnSpc>
                <a:defRPr sz="7500" b="0" spc="-15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WWWWWH</a:t>
              </a:r>
            </a:p>
          </p:txBody>
        </p:sp>
      </p:grpSp>
      <p:sp>
        <p:nvSpPr>
          <p:cNvPr id="244" name="Shape 244"/>
          <p:cNvSpPr/>
          <p:nvPr/>
        </p:nvSpPr>
        <p:spPr>
          <a:xfrm>
            <a:off x="19993729" y="11114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7E2A134-9862-7D4F-9BD2-EA8AE6258235}"/>
              </a:ext>
            </a:extLst>
          </p:cNvPr>
          <p:cNvGrpSpPr/>
          <p:nvPr/>
        </p:nvGrpSpPr>
        <p:grpSpPr>
          <a:xfrm>
            <a:off x="-36937" y="-2011"/>
            <a:ext cx="24496471" cy="12569404"/>
            <a:chOff x="-36937" y="-2011"/>
            <a:chExt cx="24496471" cy="12569404"/>
          </a:xfrm>
        </p:grpSpPr>
        <p:pic>
          <p:nvPicPr>
            <p:cNvPr id="246" name="pasted-image.pdf"/>
            <p:cNvPicPr>
              <a:picLocks noChangeAspect="1"/>
            </p:cNvPicPr>
            <p:nvPr/>
          </p:nvPicPr>
          <p:blipFill>
            <a:blip r:embed="rId2"/>
            <a:srcRect l="57245" t="62662" r="8715"/>
            <a:stretch>
              <a:fillRect/>
            </a:stretch>
          </p:blipFill>
          <p:spPr>
            <a:xfrm>
              <a:off x="1587" y="-2011"/>
              <a:ext cx="24457947" cy="12569404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47" name="Shape 247"/>
            <p:cNvSpPr/>
            <p:nvPr/>
          </p:nvSpPr>
          <p:spPr>
            <a:xfrm>
              <a:off x="765506" y="1801174"/>
              <a:ext cx="11256646" cy="1692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>
              <a:lvl1pPr algn="l">
                <a:defRPr sz="10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Share your work!</a:t>
              </a:r>
            </a:p>
          </p:txBody>
        </p:sp>
        <p:sp>
          <p:nvSpPr>
            <p:cNvPr id="248" name="Shape 248"/>
            <p:cNvSpPr/>
            <p:nvPr/>
          </p:nvSpPr>
          <p:spPr>
            <a:xfrm>
              <a:off x="-36937" y="3546077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49" name="Shape 249"/>
            <p:cNvSpPr/>
            <p:nvPr/>
          </p:nvSpPr>
          <p:spPr>
            <a:xfrm>
              <a:off x="855906" y="4285057"/>
              <a:ext cx="18232196" cy="765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>
              <a:lvl1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Upload photos of your work:</a:t>
              </a:r>
            </a:p>
          </p:txBody>
        </p:sp>
        <p:sp>
          <p:nvSpPr>
            <p:cNvPr id="250" name="Shape 250"/>
            <p:cNvSpPr/>
            <p:nvPr/>
          </p:nvSpPr>
          <p:spPr>
            <a:xfrm>
              <a:off x="855906" y="5114881"/>
              <a:ext cx="18232196" cy="44989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Go to: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add URL here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Enter the password: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password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Upload a photo and caption of your work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Wait for moderation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View others’ ideas  </a:t>
              </a:r>
            </a:p>
          </p:txBody>
        </p:sp>
        <p:sp>
          <p:nvSpPr>
            <p:cNvPr id="251" name="Shape 251"/>
            <p:cNvSpPr/>
            <p:nvPr/>
          </p:nvSpPr>
          <p:spPr>
            <a:xfrm>
              <a:off x="765719" y="9722610"/>
              <a:ext cx="1823219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A note to facilitators: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Use this slide to give instructions for post-exercise sharing activities. These could take the form of facilitator-guided discussions, mini-presentations, or digital sharing via existing platforms (e.g. padlet) - as described here. Delete this paragraph when ready.</a:t>
              </a:r>
            </a:p>
          </p:txBody>
        </p:sp>
      </p:grp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BCE98C0-0469-C140-903A-24CEDB47BE36}"/>
              </a:ext>
            </a:extLst>
          </p:cNvPr>
          <p:cNvGrpSpPr/>
          <p:nvPr/>
        </p:nvGrpSpPr>
        <p:grpSpPr>
          <a:xfrm>
            <a:off x="-36937" y="720955"/>
            <a:ext cx="24457874" cy="13025113"/>
            <a:chOff x="-36937" y="720955"/>
            <a:chExt cx="24457874" cy="13025113"/>
          </a:xfrm>
        </p:grpSpPr>
        <p:pic>
          <p:nvPicPr>
            <p:cNvPr id="253" name="pasted-image.pdf"/>
            <p:cNvPicPr>
              <a:picLocks noChangeAspect="1"/>
            </p:cNvPicPr>
            <p:nvPr/>
          </p:nvPicPr>
          <p:blipFill>
            <a:blip r:embed="rId2"/>
            <a:srcRect l="27630"/>
            <a:stretch>
              <a:fillRect/>
            </a:stretch>
          </p:blipFill>
          <p:spPr>
            <a:xfrm rot="10800000">
              <a:off x="4304849" y="720955"/>
              <a:ext cx="20114295" cy="13021637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254" name="pasted-image.pdf"/>
            <p:cNvPicPr>
              <a:picLocks noChangeAspect="1"/>
            </p:cNvPicPr>
            <p:nvPr/>
          </p:nvPicPr>
          <p:blipFill>
            <a:blip r:embed="rId2"/>
            <a:srcRect t="33454" r="50402"/>
            <a:stretch>
              <a:fillRect/>
            </a:stretch>
          </p:blipFill>
          <p:spPr>
            <a:xfrm rot="10800000">
              <a:off x="-4557" y="6312722"/>
              <a:ext cx="11825051" cy="743334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55" name="Shape 255"/>
            <p:cNvSpPr/>
            <p:nvPr/>
          </p:nvSpPr>
          <p:spPr>
            <a:xfrm>
              <a:off x="-36937" y="12049959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6" name="Shape 256"/>
            <p:cNvSpPr/>
            <p:nvPr/>
          </p:nvSpPr>
          <p:spPr>
            <a:xfrm>
              <a:off x="975503" y="891390"/>
              <a:ext cx="3253868" cy="4778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/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Design.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Think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Make.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Break. 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Repeat.</a:t>
              </a:r>
            </a:p>
          </p:txBody>
        </p:sp>
        <p:sp>
          <p:nvSpPr>
            <p:cNvPr id="257" name="Shape 257"/>
            <p:cNvSpPr/>
            <p:nvPr/>
          </p:nvSpPr>
          <p:spPr>
            <a:xfrm>
              <a:off x="8634748" y="2755150"/>
              <a:ext cx="14424722" cy="260648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This work is licensed under a Creative Commons Attribution-</a:t>
              </a:r>
              <a:r>
                <a:rPr dirty="0" err="1"/>
                <a:t>NonCommercial</a:t>
              </a:r>
              <a:r>
                <a:rPr dirty="0"/>
                <a:t>-</a:t>
              </a:r>
              <a:r>
                <a:rPr dirty="0" err="1"/>
                <a:t>ShareAlike</a:t>
              </a:r>
              <a:r>
                <a:rPr dirty="0"/>
                <a:t> 4.0 International License. Designed by the authors of “Design. Think. Make. Break. Repeat. A Handbook of Methods” (BIS Publishers).</a:t>
              </a:r>
            </a:p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u="sng" dirty="0">
                  <a:solidFill>
                    <a:schemeClr val="bg1"/>
                  </a:solidFill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www.designthinkmakebreakrepeat.com</a:t>
              </a:r>
            </a:p>
          </p:txBody>
        </p:sp>
        <p:sp>
          <p:nvSpPr>
            <p:cNvPr id="258" name="Shape 258"/>
            <p:cNvSpPr/>
            <p:nvPr/>
          </p:nvSpPr>
          <p:spPr>
            <a:xfrm>
              <a:off x="746861" y="6774665"/>
              <a:ext cx="23078331" cy="4727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How to use these slides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These companion slides for the published book “Design Think Make Break Repeat: A Handbook of Methods”, support facilitation of the published exercises during workshops, tutorials or other guided design sessions. 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endParaRPr/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rPr b="1">
                  <a:latin typeface="Montserrat-BoldItalic"/>
                  <a:ea typeface="Montserrat-BoldItalic"/>
                  <a:cs typeface="Montserrat-BoldItalic"/>
                  <a:sym typeface="Montserrat-BoldItalic"/>
                </a:rPr>
                <a:t>Slide 1: Title.</a:t>
              </a:r>
              <a:r>
                <a:t> Introduce the method, using the description from the book.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2: Examples.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this slide to add your own images/examples of the method in use, or extra information.</a:t>
              </a:r>
              <a:r>
                <a:t>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3+: Steps.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one slide for each step of the method, to track timing and progress. The tip boxes can be used to offer extra guidance for specific steps, where needed.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4: Sharing.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Results of the exercise are shared and discussed, in an appropriate format.</a:t>
              </a:r>
            </a:p>
          </p:txBody>
        </p:sp>
        <p:sp>
          <p:nvSpPr>
            <p:cNvPr id="259" name="Shape 259"/>
            <p:cNvSpPr/>
            <p:nvPr/>
          </p:nvSpPr>
          <p:spPr>
            <a:xfrm>
              <a:off x="16322992" y="12661177"/>
              <a:ext cx="7541642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Slide design by: Hamish Henderson, Madeleine Borthwick</a:t>
              </a:r>
            </a:p>
          </p:txBody>
        </p:sp>
      </p:grp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786</Words>
  <Application>Microsoft Macintosh PowerPoint</Application>
  <PresentationFormat>Custom</PresentationFormat>
  <Paragraphs>104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21" baseType="lpstr">
      <vt:lpstr>Montserrat Bold</vt:lpstr>
      <vt:lpstr>Times</vt:lpstr>
      <vt:lpstr>Montserrat-BoldItalic</vt:lpstr>
      <vt:lpstr>Helvetica Neue Light</vt:lpstr>
      <vt:lpstr>Helvetica Neue Medium</vt:lpstr>
      <vt:lpstr>Helvetica Light</vt:lpstr>
      <vt:lpstr>Montserrat Medium</vt:lpstr>
      <vt:lpstr>Tw Cen MT</vt:lpstr>
      <vt:lpstr>Helvetica Neue Thin</vt:lpstr>
      <vt:lpstr>Helvetica Neue</vt:lpstr>
      <vt:lpstr>Montserrat-Italic</vt:lpstr>
      <vt:lpstr>Palatino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Robert Dongas</cp:lastModifiedBy>
  <cp:revision>4</cp:revision>
  <dcterms:modified xsi:type="dcterms:W3CDTF">2020-01-09T04:06:37Z</dcterms:modified>
</cp:coreProperties>
</file>